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300" r:id="rId5"/>
    <p:sldId id="273" r:id="rId6"/>
    <p:sldId id="299" r:id="rId7"/>
    <p:sldId id="301" r:id="rId8"/>
    <p:sldId id="302" r:id="rId9"/>
    <p:sldId id="303" r:id="rId10"/>
    <p:sldId id="304" r:id="rId11"/>
    <p:sldId id="305" r:id="rId12"/>
    <p:sldId id="286" r:id="rId13"/>
    <p:sldId id="287" r:id="rId14"/>
    <p:sldId id="276" r:id="rId15"/>
    <p:sldId id="284" r:id="rId16"/>
    <p:sldId id="28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pa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título </a:t>
            </a:r>
            <a:br>
              <a:rPr lang="pt-BR" dirty="0" smtClean="0"/>
            </a:br>
            <a:r>
              <a:rPr lang="pt-BR" dirty="0" err="1" smtClean="0"/>
              <a:t>título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051720" y="3861048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Subtítulo</a:t>
            </a:r>
          </a:p>
          <a:p>
            <a:r>
              <a:rPr lang="pt-BR" dirty="0" smtClean="0"/>
              <a:t>Subtítulo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813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57795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83357"/>
            <a:ext cx="8229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245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16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4016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1093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7544" y="18022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8544" y="18022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68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33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8898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2154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87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abio@semesp.org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Agenda de política pública para o ensino superior no brasil: pós-Graduação/pesquisa e inovação acadêmica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4149080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4000" dirty="0" smtClean="0"/>
              <a:t>Fábio Reis, Diretor de Inovação Acadêmica e Redes de Cooperação do SEMESP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02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Conhecemos as propostas?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 smtClean="0"/>
              <a:t>MEC?</a:t>
            </a:r>
          </a:p>
          <a:p>
            <a:r>
              <a:rPr lang="pt-BR" sz="2400" dirty="0" smtClean="0"/>
              <a:t>Seres? Inep? Capes? </a:t>
            </a:r>
            <a:r>
              <a:rPr lang="pt-BR" sz="2400" dirty="0" err="1" smtClean="0"/>
              <a:t>Cnpq</a:t>
            </a:r>
            <a:r>
              <a:rPr lang="pt-BR" sz="2400" dirty="0" smtClean="0"/>
              <a:t>?</a:t>
            </a:r>
            <a:endParaRPr lang="pt-BR" dirty="0"/>
          </a:p>
          <a:p>
            <a:r>
              <a:rPr lang="pt-BR" b="1" dirty="0" smtClean="0"/>
              <a:t>CNE?</a:t>
            </a:r>
            <a:endParaRPr lang="pt-BR" b="1" dirty="0"/>
          </a:p>
          <a:p>
            <a:r>
              <a:rPr lang="pt-BR" b="1" dirty="0" smtClean="0"/>
              <a:t>Comissão de Educação no Senado e na Câmera dos Deputados</a:t>
            </a:r>
          </a:p>
          <a:p>
            <a:endParaRPr lang="pt-BR" b="1" dirty="0" smtClean="0"/>
          </a:p>
          <a:p>
            <a:r>
              <a:rPr lang="pt-BR" b="1" dirty="0" smtClean="0"/>
              <a:t>Qual a proposta de Políticas Públicas: </a:t>
            </a:r>
            <a:r>
              <a:rPr lang="pt-BR" b="1" dirty="0" err="1" smtClean="0"/>
              <a:t>Semesp</a:t>
            </a:r>
            <a:r>
              <a:rPr lang="pt-BR" b="1" dirty="0" smtClean="0"/>
              <a:t>? </a:t>
            </a:r>
            <a:r>
              <a:rPr lang="pt-BR" b="1" dirty="0" err="1" smtClean="0"/>
              <a:t>Funadesp</a:t>
            </a:r>
            <a:r>
              <a:rPr lang="pt-BR" b="1" dirty="0" smtClean="0"/>
              <a:t>? </a:t>
            </a:r>
            <a:r>
              <a:rPr lang="pt-BR" b="1" dirty="0" err="1" smtClean="0"/>
              <a:t>Abruc</a:t>
            </a:r>
            <a:r>
              <a:rPr lang="pt-BR" b="1" dirty="0" smtClean="0"/>
              <a:t>? </a:t>
            </a:r>
            <a:r>
              <a:rPr lang="pt-BR" b="1" dirty="0" err="1" smtClean="0"/>
              <a:t>Crub</a:t>
            </a:r>
            <a:r>
              <a:rPr lang="pt-BR" b="1" dirty="0" smtClean="0"/>
              <a:t>? </a:t>
            </a:r>
            <a:r>
              <a:rPr lang="pt-BR" b="1" dirty="0" err="1" smtClean="0"/>
              <a:t>Abmes</a:t>
            </a:r>
            <a:r>
              <a:rPr lang="pt-BR" b="1" dirty="0" smtClean="0"/>
              <a:t>? </a:t>
            </a:r>
            <a:r>
              <a:rPr lang="pt-BR" b="1" dirty="0" err="1" smtClean="0"/>
              <a:t>Anaceu</a:t>
            </a:r>
            <a:r>
              <a:rPr lang="pt-BR" b="1" dirty="0" smtClean="0"/>
              <a:t>? </a:t>
            </a:r>
            <a:r>
              <a:rPr lang="pt-BR" b="1" dirty="0" err="1" smtClean="0"/>
              <a:t>Anup</a:t>
            </a:r>
            <a:r>
              <a:rPr lang="pt-BR" b="1" dirty="0" smtClean="0"/>
              <a:t>? </a:t>
            </a:r>
            <a:r>
              <a:rPr lang="pt-BR" b="1" dirty="0" err="1" smtClean="0"/>
              <a:t>Abafi</a:t>
            </a:r>
            <a:r>
              <a:rPr lang="pt-BR" b="1" dirty="0" smtClean="0"/>
              <a:t>? </a:t>
            </a:r>
            <a:r>
              <a:rPr lang="pt-BR" b="1" dirty="0" err="1" smtClean="0"/>
              <a:t>Comung</a:t>
            </a:r>
            <a:r>
              <a:rPr lang="pt-BR" b="1" dirty="0" smtClean="0"/>
              <a:t>?</a:t>
            </a:r>
            <a:endParaRPr lang="pt-BR" b="1" dirty="0"/>
          </a:p>
          <a:p>
            <a:endParaRPr lang="pt-BR" b="1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115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4000" b="1" dirty="0" smtClean="0"/>
              <a:t>TEMOS CARÊNCIA DE POLÍTICA PÚBLICA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63865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PÓS GRADUAÇÃO 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dirty="0" smtClean="0"/>
              <a:t>Reconhecer a Pós Graduação como estratégica para o país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Reconhecer que </a:t>
            </a:r>
            <a:r>
              <a:rPr lang="pt-BR" sz="2800" b="1" dirty="0" smtClean="0"/>
              <a:t>nem toda universidade precisa ser uma instituição de pesquisa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/>
              <a:t>Financiar a pesquisa que traga efetivo retorno</a:t>
            </a:r>
            <a:r>
              <a:rPr lang="pt-BR" sz="2800" dirty="0" smtClean="0"/>
              <a:t> para a sociedade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Valorizar Programas de </a:t>
            </a:r>
            <a:r>
              <a:rPr lang="pt-BR" sz="2800" b="1" dirty="0" smtClean="0"/>
              <a:t>Mestrado e </a:t>
            </a:r>
            <a:r>
              <a:rPr lang="pt-BR" sz="2800" b="1" dirty="0"/>
              <a:t>D</a:t>
            </a:r>
            <a:r>
              <a:rPr lang="pt-BR" sz="2800" b="1" dirty="0" smtClean="0"/>
              <a:t>outorado</a:t>
            </a:r>
            <a:r>
              <a:rPr lang="pt-BR" sz="2800" dirty="0" smtClean="0"/>
              <a:t> em IES que tenham parceiras com o </a:t>
            </a:r>
            <a:r>
              <a:rPr lang="pt-BR" sz="2800" b="1" dirty="0" smtClean="0"/>
              <a:t>setor produtivo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Fomentar a</a:t>
            </a:r>
            <a:r>
              <a:rPr lang="pt-BR" sz="2800" b="1" dirty="0" smtClean="0"/>
              <a:t> cooperação interinstitucional e internacional</a:t>
            </a:r>
          </a:p>
        </p:txBody>
      </p:sp>
    </p:spTree>
    <p:extLst>
      <p:ext uri="{BB962C8B-B14F-4D97-AF65-F5344CB8AC3E}">
        <p14:creationId xmlns:p14="http://schemas.microsoft.com/office/powerpoint/2010/main" val="141399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PÓS GRADUAÇÃO 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Flexibilizar os  modelos  </a:t>
            </a:r>
            <a:r>
              <a:rPr lang="pt-BR" sz="2800" dirty="0" smtClean="0"/>
              <a:t>de  cursos e créditos na Pós--Graduação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/>
              <a:t>Flexibilizar a avaliação </a:t>
            </a:r>
            <a:r>
              <a:rPr lang="pt-BR" sz="2800" dirty="0" smtClean="0"/>
              <a:t>(além do modelo acadêmico)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Valorizar o </a:t>
            </a:r>
            <a:r>
              <a:rPr lang="pt-BR" sz="2800" b="1" dirty="0" smtClean="0"/>
              <a:t>doutorado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Priorizar a Pós-Graduação e a pesquisa, conforme as </a:t>
            </a:r>
            <a:r>
              <a:rPr lang="pt-BR" sz="2800" b="1" dirty="0" smtClean="0"/>
              <a:t>necessidades do país</a:t>
            </a:r>
          </a:p>
          <a:p>
            <a:pPr algn="just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1575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INOVAÇÃO ACADÊMICA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489654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Fortalecer os </a:t>
            </a:r>
            <a:r>
              <a:rPr lang="pt-BR" sz="2400" b="1" dirty="0" smtClean="0"/>
              <a:t>Parques Tecnológicos, Startups, Cultura </a:t>
            </a:r>
            <a:r>
              <a:rPr lang="pt-BR" sz="2400" b="1" dirty="0" err="1" smtClean="0"/>
              <a:t>Maker</a:t>
            </a:r>
            <a:r>
              <a:rPr lang="pt-BR" sz="2400" dirty="0" smtClean="0"/>
              <a:t>...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Pensar a inovação inserida </a:t>
            </a:r>
            <a:r>
              <a:rPr lang="pt-BR" sz="2400" b="1" dirty="0" smtClean="0"/>
              <a:t>na 4º. Revolução Industrial e na Economia Criativa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Priorizar investimentos que fomentam a inovação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Estimular a </a:t>
            </a:r>
            <a:r>
              <a:rPr lang="pt-BR" sz="2400" b="1" dirty="0" smtClean="0"/>
              <a:t>revisão dos currículos, o foco na aprendizagem</a:t>
            </a:r>
            <a:r>
              <a:rPr lang="pt-BR" sz="2400" dirty="0" smtClean="0"/>
              <a:t>, a relação com o setor produtivo, as startups, o empreendedorismo, entre outros elementos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Repensar a formação de professores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79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229600" cy="122413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SEMESP E A  POLÍTICAS PÚBLICA: SUGESTÕES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BR" sz="3100" dirty="0" smtClean="0"/>
          </a:p>
          <a:p>
            <a:pPr algn="just"/>
            <a:endParaRPr lang="pt-BR" sz="3100" dirty="0" smtClean="0"/>
          </a:p>
          <a:p>
            <a:pPr algn="just"/>
            <a:r>
              <a:rPr lang="pt-BR" sz="3100" dirty="0" smtClean="0"/>
              <a:t>É preciso superar a fragmentação das propostas de políticas públicas: </a:t>
            </a:r>
            <a:r>
              <a:rPr lang="pt-BR" sz="3100" b="1" dirty="0" smtClean="0"/>
              <a:t>Construir no ambiente de divergência. Valorizar o trabalho colaborativo.</a:t>
            </a:r>
          </a:p>
          <a:p>
            <a:pPr marL="0" indent="0" algn="just">
              <a:buNone/>
            </a:pPr>
            <a:endParaRPr lang="pt-BR" sz="3100" dirty="0" smtClean="0"/>
          </a:p>
          <a:p>
            <a:pPr algn="just"/>
            <a:endParaRPr lang="pt-BR" sz="3100" dirty="0" smtClean="0"/>
          </a:p>
          <a:p>
            <a:pPr algn="just"/>
            <a:r>
              <a:rPr lang="pt-BR" sz="3100" b="1" dirty="0" smtClean="0"/>
              <a:t>Articulação com agentes públicos</a:t>
            </a:r>
            <a:r>
              <a:rPr lang="pt-BR" sz="3100" dirty="0" smtClean="0"/>
              <a:t>, organizações públicas e privadas e com a sociedade </a:t>
            </a:r>
          </a:p>
          <a:p>
            <a:pPr algn="just"/>
            <a:endParaRPr lang="pt-BR" sz="3100" dirty="0" smtClean="0"/>
          </a:p>
          <a:p>
            <a:pPr algn="just"/>
            <a:r>
              <a:rPr lang="pt-BR" sz="3100" b="1" dirty="0" smtClean="0"/>
              <a:t>Ser uma organização relevante </a:t>
            </a:r>
            <a:r>
              <a:rPr lang="pt-BR" sz="3100" dirty="0" smtClean="0"/>
              <a:t>que participa dos debates e propõe Política Pública </a:t>
            </a:r>
          </a:p>
          <a:p>
            <a:pPr algn="just"/>
            <a:endParaRPr lang="pt-BR" sz="3100" dirty="0" smtClean="0"/>
          </a:p>
          <a:p>
            <a:pPr algn="just"/>
            <a:r>
              <a:rPr lang="pt-BR" sz="3100" dirty="0" smtClean="0"/>
              <a:t>Propor Política Pública de Estado para o Ensino Superior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2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ctr"/>
            <a:r>
              <a:rPr lang="pt-BR" dirty="0" smtClean="0"/>
              <a:t>MUITO OBRIGADO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>
                <a:hlinkClick r:id="rId2"/>
              </a:rPr>
              <a:t>fabio@semesp.org.br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1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Pública e o SEMESP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O Brasil </a:t>
            </a:r>
            <a:r>
              <a:rPr lang="pt-BR" sz="2800" dirty="0" smtClean="0"/>
              <a:t>demanda uma </a:t>
            </a:r>
            <a:r>
              <a:rPr lang="pt-BR" sz="2800" dirty="0"/>
              <a:t>P</a:t>
            </a:r>
            <a:r>
              <a:rPr lang="pt-BR" sz="2800" dirty="0" smtClean="0"/>
              <a:t>olítica Pública </a:t>
            </a:r>
            <a:r>
              <a:rPr lang="pt-BR" sz="2800" dirty="0"/>
              <a:t>consistente e de longo </a:t>
            </a:r>
            <a:r>
              <a:rPr lang="pt-BR" sz="2800" dirty="0" smtClean="0"/>
              <a:t>prazo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/>
              <a:t>O</a:t>
            </a:r>
            <a:r>
              <a:rPr lang="pt-BR" sz="2800" dirty="0" smtClean="0"/>
              <a:t> SEMESP criou </a:t>
            </a:r>
            <a:r>
              <a:rPr lang="pt-BR" sz="2800" dirty="0"/>
              <a:t>um Grupo de </a:t>
            </a:r>
            <a:r>
              <a:rPr lang="pt-BR" sz="2800" dirty="0" smtClean="0"/>
              <a:t>Trabalho para elaborar uma proposta de “Diretrizes de Políticas Públicas para o Ensino Superior”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Documento foi lançado em 17/08/2017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 SEMESP intensificou a articulação com Associações Públicas e Privadas, com diversas IES e com Agentes Públicos</a:t>
            </a:r>
            <a:endParaRPr lang="pt-BR" sz="2800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41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pt-BR" dirty="0" smtClean="0"/>
              <a:t>Política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Conjunto de </a:t>
            </a:r>
            <a:r>
              <a:rPr lang="pt-BR" sz="2800" b="1" dirty="0" smtClean="0"/>
              <a:t>ações do governo </a:t>
            </a:r>
            <a:r>
              <a:rPr lang="pt-BR" sz="2800" dirty="0" smtClean="0"/>
              <a:t>que gera </a:t>
            </a:r>
            <a:r>
              <a:rPr lang="pt-BR" sz="2800" b="1" dirty="0" smtClean="0"/>
              <a:t>impacto</a:t>
            </a:r>
            <a:r>
              <a:rPr lang="pt-BR" sz="2800" dirty="0" smtClean="0"/>
              <a:t> em diferentes </a:t>
            </a:r>
            <a:r>
              <a:rPr lang="pt-BR" sz="2800" b="1" dirty="0" smtClean="0"/>
              <a:t>setores da sociedade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A legitimidade da Política Pública passa pela </a:t>
            </a:r>
            <a:r>
              <a:rPr lang="pt-BR" sz="2800" b="1" dirty="0" smtClean="0"/>
              <a:t>participação das organizações públicas e privadas </a:t>
            </a:r>
            <a:r>
              <a:rPr lang="pt-BR" sz="2800" dirty="0" smtClean="0"/>
              <a:t>(sociedade)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Perigo: Ações de </a:t>
            </a:r>
            <a:r>
              <a:rPr lang="pt-BR" sz="2800" b="1" dirty="0" smtClean="0"/>
              <a:t>Governo</a:t>
            </a:r>
            <a:r>
              <a:rPr lang="pt-BR" sz="2800" dirty="0" smtClean="0"/>
              <a:t> X de </a:t>
            </a:r>
            <a:r>
              <a:rPr lang="pt-BR" sz="2800" b="1" dirty="0" smtClean="0"/>
              <a:t>Estado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Perigo: </a:t>
            </a:r>
            <a:r>
              <a:rPr lang="pt-BR" sz="2800" b="1" dirty="0" smtClean="0"/>
              <a:t>Política Pública de Ministros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algn="just"/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5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Serve </a:t>
            </a:r>
            <a:r>
              <a:rPr lang="pt-BR" dirty="0"/>
              <a:t>para </a:t>
            </a:r>
            <a:r>
              <a:rPr lang="pt-BR" b="1" dirty="0"/>
              <a:t>orientar as ações </a:t>
            </a:r>
            <a:r>
              <a:rPr lang="pt-BR" dirty="0"/>
              <a:t>do </a:t>
            </a:r>
            <a:r>
              <a:rPr lang="pt-BR" dirty="0" smtClean="0"/>
              <a:t>Estado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Precisa </a:t>
            </a:r>
            <a:r>
              <a:rPr lang="pt-BR" b="1" dirty="0"/>
              <a:t>superar ações de govern</a:t>
            </a:r>
            <a:r>
              <a:rPr lang="pt-BR" dirty="0"/>
              <a:t>o e ter longa </a:t>
            </a:r>
            <a:r>
              <a:rPr lang="pt-BR" dirty="0" smtClean="0"/>
              <a:t>duração, </a:t>
            </a:r>
            <a:r>
              <a:rPr lang="pt-BR" dirty="0"/>
              <a:t>para que possamos ter </a:t>
            </a:r>
            <a:r>
              <a:rPr lang="pt-BR" b="1" dirty="0"/>
              <a:t>estabilidade</a:t>
            </a:r>
            <a:r>
              <a:rPr lang="pt-BR" dirty="0"/>
              <a:t> nas gestão das IES.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Serve  </a:t>
            </a:r>
            <a:r>
              <a:rPr lang="pt-BR" dirty="0"/>
              <a:t>para que o país possa criar um </a:t>
            </a:r>
            <a:r>
              <a:rPr lang="pt-BR" b="1" dirty="0"/>
              <a:t>plano de ação</a:t>
            </a:r>
            <a:r>
              <a:rPr lang="pt-BR" dirty="0"/>
              <a:t> </a:t>
            </a:r>
            <a:r>
              <a:rPr lang="pt-BR" dirty="0" smtClean="0"/>
              <a:t>(Temos problemas com os Planos – PNE)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31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Política Pública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Marco Sistêmico de </a:t>
            </a:r>
            <a:r>
              <a:rPr lang="pt-BR" b="1" dirty="0" smtClean="0"/>
              <a:t>Diretrizes do Estado X Anarquia Organizada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Papel de supervisão e de regulação do governo: como estabelecer um </a:t>
            </a:r>
            <a:r>
              <a:rPr lang="pt-BR" b="1" dirty="0" smtClean="0"/>
              <a:t>equilíbrio entre liberdade e burocracia</a:t>
            </a:r>
            <a:r>
              <a:rPr lang="pt-BR" dirty="0" smtClean="0"/>
              <a:t> (o melhor é a supervisão)?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Política Pública X </a:t>
            </a:r>
            <a:r>
              <a:rPr lang="pt-BR" b="1" dirty="0" smtClean="0"/>
              <a:t>Política de Varejo </a:t>
            </a:r>
            <a:r>
              <a:rPr lang="pt-BR" dirty="0" smtClean="0"/>
              <a:t>(micro regulação)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42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Política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papel do </a:t>
            </a:r>
            <a:r>
              <a:rPr lang="pt-BR" b="1" dirty="0" smtClean="0"/>
              <a:t>agente público</a:t>
            </a:r>
          </a:p>
          <a:p>
            <a:endParaRPr lang="pt-BR" dirty="0"/>
          </a:p>
          <a:p>
            <a:r>
              <a:rPr lang="pt-BR" dirty="0" smtClean="0"/>
              <a:t>Foram os agentes públicos que </a:t>
            </a:r>
            <a:r>
              <a:rPr lang="pt-BR" b="1" dirty="0" smtClean="0"/>
              <a:t>tomaram as decisões sobre </a:t>
            </a:r>
            <a:r>
              <a:rPr lang="pt-BR" dirty="0" smtClean="0"/>
              <a:t>educação nas últimas décadas</a:t>
            </a:r>
          </a:p>
          <a:p>
            <a:endParaRPr lang="pt-BR" dirty="0"/>
          </a:p>
          <a:p>
            <a:r>
              <a:rPr lang="pt-BR" b="1" dirty="0"/>
              <a:t>R</a:t>
            </a:r>
            <a:r>
              <a:rPr lang="pt-BR" b="1" dirty="0" smtClean="0"/>
              <a:t>eforma </a:t>
            </a:r>
            <a:r>
              <a:rPr lang="pt-BR" b="1" dirty="0"/>
              <a:t>universitária de </a:t>
            </a:r>
            <a:r>
              <a:rPr lang="pt-BR" b="1" dirty="0" smtClean="0"/>
              <a:t>1968</a:t>
            </a:r>
            <a:r>
              <a:rPr lang="pt-BR" dirty="0" smtClean="0"/>
              <a:t>, </a:t>
            </a:r>
            <a:r>
              <a:rPr lang="pt-BR" dirty="0"/>
              <a:t>com a participação da iniciativa </a:t>
            </a:r>
            <a:r>
              <a:rPr lang="pt-BR" dirty="0" smtClean="0"/>
              <a:t>privada </a:t>
            </a:r>
          </a:p>
          <a:p>
            <a:endParaRPr lang="pt-BR" dirty="0" smtClean="0"/>
          </a:p>
          <a:p>
            <a:r>
              <a:rPr lang="pt-BR" b="1" dirty="0" smtClean="0"/>
              <a:t>LDB</a:t>
            </a:r>
            <a:r>
              <a:rPr lang="pt-BR" dirty="0" smtClean="0"/>
              <a:t> – 1996</a:t>
            </a:r>
          </a:p>
          <a:p>
            <a:endParaRPr lang="pt-BR" dirty="0" smtClean="0"/>
          </a:p>
          <a:p>
            <a:r>
              <a:rPr lang="pt-BR" b="1" dirty="0" smtClean="0"/>
              <a:t>SINAES</a:t>
            </a:r>
            <a:r>
              <a:rPr lang="pt-BR" dirty="0" smtClean="0"/>
              <a:t> - 2004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40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Pública e Governos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Governos </a:t>
            </a:r>
            <a:r>
              <a:rPr lang="pt-BR" dirty="0"/>
              <a:t>de </a:t>
            </a:r>
            <a:r>
              <a:rPr lang="pt-BR" b="1" dirty="0" smtClean="0"/>
              <a:t>centro</a:t>
            </a:r>
            <a:r>
              <a:rPr lang="pt-BR" dirty="0" smtClean="0"/>
              <a:t>, </a:t>
            </a:r>
            <a:r>
              <a:rPr lang="pt-BR" b="1" dirty="0" smtClean="0"/>
              <a:t>centro-direita e de </a:t>
            </a:r>
            <a:r>
              <a:rPr lang="pt-BR" b="1" dirty="0"/>
              <a:t>esquerda </a:t>
            </a:r>
            <a:r>
              <a:rPr lang="pt-BR" dirty="0"/>
              <a:t>criaram legislações que </a:t>
            </a:r>
            <a:r>
              <a:rPr lang="pt-BR" dirty="0" smtClean="0"/>
              <a:t>favoreceram </a:t>
            </a:r>
            <a:r>
              <a:rPr lang="pt-BR" dirty="0"/>
              <a:t>expansão do sistema de ensino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FHC (1995-2002): a </a:t>
            </a:r>
            <a:r>
              <a:rPr lang="pt-BR" dirty="0"/>
              <a:t>política de reforma do Estado e a </a:t>
            </a:r>
            <a:r>
              <a:rPr lang="pt-BR" dirty="0" smtClean="0"/>
              <a:t>LDB. Crescimento </a:t>
            </a:r>
            <a:r>
              <a:rPr lang="pt-BR" b="1" dirty="0" smtClean="0"/>
              <a:t>das IES públicas: 28.1</a:t>
            </a:r>
            <a:r>
              <a:rPr lang="pt-BR" b="1" dirty="0"/>
              <a:t>% e </a:t>
            </a:r>
            <a:r>
              <a:rPr lang="pt-BR" b="1" dirty="0" smtClean="0"/>
              <a:t>das </a:t>
            </a:r>
            <a:r>
              <a:rPr lang="pt-BR" b="1" dirty="0"/>
              <a:t>privadas </a:t>
            </a:r>
            <a:r>
              <a:rPr lang="pt-BR" b="1" dirty="0" smtClean="0"/>
              <a:t>110.8%. Matriculas</a:t>
            </a:r>
            <a:r>
              <a:rPr lang="pt-BR" b="1" dirty="0"/>
              <a:t>, 44.7% e 129.3</a:t>
            </a:r>
            <a:r>
              <a:rPr lang="pt-BR" b="1" dirty="0" smtClean="0"/>
              <a:t>%. 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0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Pública e Governos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Lula (2003-2010): </a:t>
            </a:r>
            <a:r>
              <a:rPr lang="pt-BR" b="1" dirty="0"/>
              <a:t>IES federais 27.1%% e privadas 19.3%. Matrículas, 47.1% e 45%. </a:t>
            </a:r>
          </a:p>
          <a:p>
            <a:endParaRPr lang="pt-BR" dirty="0" smtClean="0"/>
          </a:p>
          <a:p>
            <a:r>
              <a:rPr lang="pt-BR" dirty="0" smtClean="0"/>
              <a:t>Dilma </a:t>
            </a:r>
            <a:r>
              <a:rPr lang="pt-BR" dirty="0"/>
              <a:t>(2011-2016</a:t>
            </a:r>
            <a:r>
              <a:rPr lang="pt-BR" dirty="0" smtClean="0"/>
              <a:t>): O </a:t>
            </a:r>
            <a:r>
              <a:rPr lang="pt-BR" b="1" dirty="0" smtClean="0"/>
              <a:t>FIES</a:t>
            </a:r>
            <a:r>
              <a:rPr lang="pt-BR" dirty="0" smtClean="0"/>
              <a:t> colaborou </a:t>
            </a:r>
            <a:r>
              <a:rPr lang="pt-BR" dirty="0"/>
              <a:t>com o avanço do setor </a:t>
            </a:r>
            <a:r>
              <a:rPr lang="pt-BR" dirty="0" smtClean="0"/>
              <a:t>privado</a:t>
            </a:r>
          </a:p>
          <a:p>
            <a:endParaRPr lang="pt-BR" dirty="0" smtClean="0"/>
          </a:p>
          <a:p>
            <a:r>
              <a:rPr lang="pt-BR" dirty="0" smtClean="0"/>
              <a:t>Temer </a:t>
            </a:r>
            <a:r>
              <a:rPr lang="pt-BR" dirty="0"/>
              <a:t>(</a:t>
            </a:r>
            <a:r>
              <a:rPr lang="pt-BR" dirty="0" smtClean="0"/>
              <a:t>2016-2018): O </a:t>
            </a:r>
            <a:r>
              <a:rPr lang="pt-BR" dirty="0"/>
              <a:t>avanço do </a:t>
            </a:r>
            <a:r>
              <a:rPr lang="pt-BR" b="1" dirty="0"/>
              <a:t>EAD</a:t>
            </a:r>
            <a:r>
              <a:rPr lang="pt-BR" dirty="0"/>
              <a:t>. </a:t>
            </a:r>
            <a:r>
              <a:rPr lang="pt-BR" dirty="0" smtClean="0"/>
              <a:t>De 6.500 polos (2017</a:t>
            </a:r>
            <a:r>
              <a:rPr lang="pt-BR" dirty="0"/>
              <a:t>)</a:t>
            </a:r>
            <a:r>
              <a:rPr lang="pt-BR" dirty="0" smtClean="0"/>
              <a:t> </a:t>
            </a:r>
            <a:r>
              <a:rPr lang="pt-BR" dirty="0"/>
              <a:t>para quase 16 </a:t>
            </a:r>
            <a:r>
              <a:rPr lang="pt-BR" dirty="0" smtClean="0"/>
              <a:t>mil (2018)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2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</a:t>
            </a:r>
            <a:r>
              <a:rPr lang="pt-BR" dirty="0" smtClean="0"/>
              <a:t>genda de Política Pública?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Um </a:t>
            </a:r>
            <a:r>
              <a:rPr lang="pt-BR" b="1" dirty="0" smtClean="0"/>
              <a:t>conjunto de questões ou problemas </a:t>
            </a:r>
            <a:r>
              <a:rPr lang="pt-BR" dirty="0" smtClean="0"/>
              <a:t>aos quais agentes governamentais e outras organizações da sociedade </a:t>
            </a:r>
            <a:r>
              <a:rPr lang="pt-BR" b="1" dirty="0" smtClean="0"/>
              <a:t>definem como prioridade</a:t>
            </a:r>
            <a:r>
              <a:rPr lang="pt-BR" dirty="0" smtClean="0"/>
              <a:t> em um determinado contexto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Quem elabora a agenda </a:t>
            </a:r>
            <a:r>
              <a:rPr lang="pt-BR" dirty="0" smtClean="0"/>
              <a:t>de política pública?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Quais são os problemas </a:t>
            </a:r>
            <a:r>
              <a:rPr lang="pt-BR" dirty="0" smtClean="0"/>
              <a:t>que definem a nossa prioridade?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eme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Semep</Template>
  <TotalTime>8478</TotalTime>
  <Words>706</Words>
  <Application>Microsoft Office PowerPoint</Application>
  <PresentationFormat>Apresentação na tela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Semep</vt:lpstr>
      <vt:lpstr>Agenda de política pública para o ensino superior no brasil: pós-Graduação/pesquisa e inovação acadêmica</vt:lpstr>
      <vt:lpstr>Política Pública e o SEMESP</vt:lpstr>
      <vt:lpstr>Política Pública</vt:lpstr>
      <vt:lpstr>Política Pública</vt:lpstr>
      <vt:lpstr>Política Pública </vt:lpstr>
      <vt:lpstr> Política Pública</vt:lpstr>
      <vt:lpstr>Política Pública e Governos</vt:lpstr>
      <vt:lpstr>Política Pública e Governos</vt:lpstr>
      <vt:lpstr>Agenda de Política Pública? </vt:lpstr>
      <vt:lpstr>Conhecemos as propostas?</vt:lpstr>
      <vt:lpstr>Apresentação do PowerPoint</vt:lpstr>
      <vt:lpstr>PÓS GRADUAÇÃO E PESQUISA</vt:lpstr>
      <vt:lpstr>PÓS GRADUAÇÃO E PESQUISA</vt:lpstr>
      <vt:lpstr>INOVAÇÃO ACADÊMICA</vt:lpstr>
      <vt:lpstr>SEMESP E A  POLÍTICAS PÚBLICA: SUGESTÕES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no ensino supeiror</dc:title>
  <dc:creator>fabio</dc:creator>
  <cp:lastModifiedBy>TI</cp:lastModifiedBy>
  <cp:revision>52</cp:revision>
  <dcterms:created xsi:type="dcterms:W3CDTF">2017-10-28T18:20:25Z</dcterms:created>
  <dcterms:modified xsi:type="dcterms:W3CDTF">2019-09-06T16:53:02Z</dcterms:modified>
</cp:coreProperties>
</file>